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73" r:id="rId6"/>
    <p:sldId id="261" r:id="rId7"/>
    <p:sldId id="263" r:id="rId8"/>
    <p:sldId id="264" r:id="rId9"/>
    <p:sldId id="265" r:id="rId10"/>
    <p:sldId id="279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7" r:id="rId19"/>
    <p:sldId id="278" r:id="rId20"/>
    <p:sldId id="280" r:id="rId21"/>
    <p:sldId id="276" r:id="rId22"/>
    <p:sldId id="281" r:id="rId23"/>
    <p:sldId id="272" r:id="rId24"/>
    <p:sldId id="274" r:id="rId25"/>
    <p:sldId id="2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2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86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560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1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758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924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11/7/2016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13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214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11/7/2016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991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97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7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11/7/2016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67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thegeekstuff.com/2010/02/unix-less-command-10-tips-for-effective-navigation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Aligning your reads to the genome: from </a:t>
            </a:r>
            <a:r>
              <a:rPr lang="en-US" dirty="0" err="1"/>
              <a:t>FastQ</a:t>
            </a:r>
            <a:r>
              <a:rPr lang="en-US" dirty="0"/>
              <a:t> to raw counts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An Introduction to Unix command line &amp; Shell Scripting</a:t>
            </a:r>
          </a:p>
          <a:p>
            <a:endParaRPr lang="it-IT" dirty="0"/>
          </a:p>
          <a:p>
            <a:r>
              <a:rPr lang="it-IT" dirty="0"/>
              <a:t>Radia Johnson, Ph.D.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91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the terminal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62" r="43562" b="4390"/>
          <a:stretch/>
        </p:blipFill>
        <p:spPr>
          <a:xfrm>
            <a:off x="1522810" y="1752599"/>
            <a:ext cx="9335690" cy="4977759"/>
          </a:xfrm>
        </p:spPr>
      </p:pic>
    </p:spTree>
    <p:extLst>
      <p:ext uri="{BB962C8B-B14F-4D97-AF65-F5344CB8AC3E}">
        <p14:creationId xmlns:p14="http://schemas.microsoft.com/office/powerpoint/2010/main" val="271886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Command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Short form (UNIX/LINUX)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ls -a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ls -l</a:t>
            </a:r>
          </a:p>
          <a:p>
            <a:pPr lvl="1"/>
            <a:r>
              <a:rPr lang="en-CA" dirty="0" err="1">
                <a:solidFill>
                  <a:srgbClr val="FFFF00"/>
                </a:solidFill>
              </a:rPr>
              <a:t>rm</a:t>
            </a:r>
            <a:r>
              <a:rPr lang="en-CA" dirty="0">
                <a:solidFill>
                  <a:srgbClr val="FFFF00"/>
                </a:solidFill>
              </a:rPr>
              <a:t> -r</a:t>
            </a:r>
          </a:p>
          <a:p>
            <a:r>
              <a:rPr lang="en-CA" dirty="0"/>
              <a:t>Long form (LINUX only)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ls --all 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ls --format=long</a:t>
            </a:r>
          </a:p>
          <a:p>
            <a:pPr lvl="1"/>
            <a:r>
              <a:rPr lang="en-CA" dirty="0" err="1">
                <a:solidFill>
                  <a:srgbClr val="FFFF00"/>
                </a:solidFill>
              </a:rPr>
              <a:t>rm</a:t>
            </a:r>
            <a:r>
              <a:rPr lang="en-CA" dirty="0">
                <a:solidFill>
                  <a:srgbClr val="FFFF00"/>
                </a:solidFill>
              </a:rPr>
              <a:t> --recursive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the terminal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97" b="42972"/>
          <a:stretch/>
        </p:blipFill>
        <p:spPr>
          <a:xfrm>
            <a:off x="1942187" y="1896611"/>
            <a:ext cx="8307626" cy="4926607"/>
          </a:xfrm>
        </p:spPr>
      </p:pic>
    </p:spTree>
    <p:extLst>
      <p:ext uri="{BB962C8B-B14F-4D97-AF65-F5344CB8AC3E}">
        <p14:creationId xmlns:p14="http://schemas.microsoft.com/office/powerpoint/2010/main" val="267503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You can create variables -&gt; </a:t>
            </a:r>
            <a:r>
              <a:rPr lang="en-CA" dirty="0">
                <a:solidFill>
                  <a:srgbClr val="FFC000"/>
                </a:solidFill>
              </a:rPr>
              <a:t>VARIABLE=value</a:t>
            </a:r>
          </a:p>
          <a:p>
            <a:pPr marL="231775" lvl="1" indent="0">
              <a:buNone/>
            </a:pPr>
            <a:r>
              <a:rPr lang="en-CA" dirty="0"/>
              <a:t>For example, let’s create a variable to store our GCRCsession2/ (only in current session):</a:t>
            </a:r>
          </a:p>
          <a:p>
            <a:pPr lvl="1"/>
            <a:r>
              <a:rPr lang="en-CA" dirty="0">
                <a:solidFill>
                  <a:srgbClr val="00B050"/>
                </a:solidFill>
              </a:rPr>
              <a:t>FAVDIR="/Users/</a:t>
            </a:r>
            <a:r>
              <a:rPr lang="en-CA" dirty="0" err="1">
                <a:solidFill>
                  <a:srgbClr val="00B050"/>
                </a:solidFill>
              </a:rPr>
              <a:t>radiamariejohnson</a:t>
            </a:r>
            <a:r>
              <a:rPr lang="en-CA" dirty="0">
                <a:solidFill>
                  <a:srgbClr val="00B050"/>
                </a:solidFill>
              </a:rPr>
              <a:t>/GCRCsession2" 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echo</a:t>
            </a:r>
            <a:r>
              <a:rPr lang="en-CA" dirty="0"/>
              <a:t> </a:t>
            </a:r>
            <a:r>
              <a:rPr lang="en-CA" dirty="0">
                <a:solidFill>
                  <a:srgbClr val="FFC000"/>
                </a:solidFill>
              </a:rPr>
              <a:t>$FAVDIR</a:t>
            </a:r>
          </a:p>
          <a:p>
            <a:pPr lvl="1"/>
            <a:r>
              <a:rPr lang="en-CA" dirty="0">
                <a:solidFill>
                  <a:srgbClr val="FFFF00"/>
                </a:solidFill>
              </a:rPr>
              <a:t>echo</a:t>
            </a:r>
            <a:r>
              <a:rPr lang="en-CA" dirty="0"/>
              <a:t> </a:t>
            </a:r>
            <a:r>
              <a:rPr lang="en-CA" dirty="0">
                <a:solidFill>
                  <a:srgbClr val="FFC000"/>
                </a:solidFill>
              </a:rPr>
              <a:t>"${FAVDIR}"</a:t>
            </a:r>
          </a:p>
          <a:p>
            <a:pPr marL="231775" lvl="1" indent="0">
              <a:buNone/>
            </a:pPr>
            <a:r>
              <a:rPr lang="en-CA" dirty="0"/>
              <a:t>Other common environment variables</a:t>
            </a:r>
          </a:p>
          <a:p>
            <a:pPr lvl="1"/>
            <a:r>
              <a:rPr lang="en-CA" dirty="0">
                <a:solidFill>
                  <a:srgbClr val="FFC000"/>
                </a:solidFill>
              </a:rPr>
              <a:t>$HOME </a:t>
            </a:r>
            <a:r>
              <a:rPr lang="en-CA" dirty="0"/>
              <a:t>or</a:t>
            </a:r>
            <a:r>
              <a:rPr lang="en-CA" dirty="0">
                <a:solidFill>
                  <a:srgbClr val="FFC000"/>
                </a:solidFill>
              </a:rPr>
              <a:t> "${HOME}"</a:t>
            </a:r>
          </a:p>
          <a:p>
            <a:pPr lvl="1"/>
            <a:r>
              <a:rPr lang="en-CA" dirty="0">
                <a:solidFill>
                  <a:srgbClr val="FFC000"/>
                </a:solidFill>
              </a:rPr>
              <a:t>$PATH </a:t>
            </a:r>
            <a:r>
              <a:rPr lang="en-CA" dirty="0"/>
              <a:t>or</a:t>
            </a:r>
            <a:r>
              <a:rPr lang="en-CA" dirty="0">
                <a:solidFill>
                  <a:srgbClr val="FFC000"/>
                </a:solidFill>
              </a:rPr>
              <a:t> "${PATH}"</a:t>
            </a:r>
          </a:p>
          <a:p>
            <a:pPr lvl="1"/>
            <a:r>
              <a:rPr lang="en-CA" dirty="0">
                <a:solidFill>
                  <a:srgbClr val="FFC000"/>
                </a:solidFill>
              </a:rPr>
              <a:t>$PWD </a:t>
            </a:r>
            <a:r>
              <a:rPr lang="en-CA" dirty="0"/>
              <a:t>or</a:t>
            </a:r>
            <a:r>
              <a:rPr lang="en-CA" dirty="0">
                <a:solidFill>
                  <a:srgbClr val="FFC000"/>
                </a:solidFill>
              </a:rPr>
              <a:t> "${PWD}"</a:t>
            </a:r>
          </a:p>
          <a:p>
            <a:pPr lvl="1"/>
            <a:r>
              <a:rPr lang="en-CA" dirty="0">
                <a:solidFill>
                  <a:srgbClr val="FFC000"/>
                </a:solidFill>
              </a:rPr>
              <a:t>$SCRATCH </a:t>
            </a:r>
            <a:r>
              <a:rPr lang="en-CA" dirty="0"/>
              <a:t>or</a:t>
            </a:r>
            <a:r>
              <a:rPr lang="en-CA" dirty="0">
                <a:solidFill>
                  <a:srgbClr val="FFC000"/>
                </a:solidFill>
              </a:rPr>
              <a:t> "${SCRATCH}"</a:t>
            </a:r>
          </a:p>
        </p:txBody>
      </p:sp>
    </p:spTree>
    <p:extLst>
      <p:ext uri="{BB962C8B-B14F-4D97-AF65-F5344CB8AC3E}">
        <p14:creationId xmlns:p14="http://schemas.microsoft.com/office/powerpoint/2010/main" val="315194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the terminal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97" b="42718"/>
          <a:stretch/>
        </p:blipFill>
        <p:spPr>
          <a:xfrm>
            <a:off x="1996716" y="1874924"/>
            <a:ext cx="8198569" cy="4983076"/>
          </a:xfrm>
        </p:spPr>
      </p:pic>
    </p:spTree>
    <p:extLst>
      <p:ext uri="{BB962C8B-B14F-4D97-AF65-F5344CB8AC3E}">
        <p14:creationId xmlns:p14="http://schemas.microsoft.com/office/powerpoint/2010/main" val="50415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Creating/running a simple BASH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>
                <a:solidFill>
                  <a:srgbClr val="FFFF00"/>
                </a:solidFill>
              </a:rPr>
              <a:t>nano</a:t>
            </a:r>
            <a:r>
              <a:rPr lang="en-CA" dirty="0"/>
              <a:t> helloworld.sh</a:t>
            </a:r>
          </a:p>
          <a:p>
            <a:r>
              <a:rPr lang="en-CA" dirty="0" err="1">
                <a:solidFill>
                  <a:srgbClr val="FFFF00"/>
                </a:solidFill>
              </a:rPr>
              <a:t>chmod</a:t>
            </a:r>
            <a:r>
              <a:rPr lang="en-CA" dirty="0"/>
              <a:t> </a:t>
            </a:r>
            <a:r>
              <a:rPr lang="en-CA" dirty="0" err="1"/>
              <a:t>a+x</a:t>
            </a:r>
            <a:r>
              <a:rPr lang="en-CA" dirty="0"/>
              <a:t> helloworld.sh</a:t>
            </a:r>
          </a:p>
          <a:p>
            <a:r>
              <a:rPr lang="en-CA" dirty="0">
                <a:solidFill>
                  <a:srgbClr val="FF0000"/>
                </a:solidFill>
              </a:rPr>
              <a:t>./</a:t>
            </a:r>
            <a:r>
              <a:rPr lang="en-CA" dirty="0"/>
              <a:t>helloworld.sh</a:t>
            </a:r>
          </a:p>
          <a:p>
            <a:r>
              <a:rPr lang="en-CA" dirty="0">
                <a:solidFill>
                  <a:srgbClr val="FF0000"/>
                </a:solidFill>
              </a:rPr>
              <a:t>~/GCRCsession2/</a:t>
            </a:r>
            <a:r>
              <a:rPr lang="en-CA" dirty="0"/>
              <a:t>helloworld.sh</a:t>
            </a:r>
          </a:p>
          <a:p>
            <a:r>
              <a:rPr lang="en-CA" dirty="0">
                <a:solidFill>
                  <a:srgbClr val="FF0000"/>
                </a:solidFill>
              </a:rPr>
              <a:t>$FAVDIR/</a:t>
            </a:r>
            <a:r>
              <a:rPr lang="en-CA" dirty="0"/>
              <a:t>helloworld.sh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9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the terminal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46" b="35516"/>
          <a:stretch/>
        </p:blipFill>
        <p:spPr>
          <a:xfrm>
            <a:off x="2153862" y="1904999"/>
            <a:ext cx="7884277" cy="4953001"/>
          </a:xfrm>
        </p:spPr>
      </p:pic>
    </p:spTree>
    <p:extLst>
      <p:ext uri="{BB962C8B-B14F-4D97-AF65-F5344CB8AC3E}">
        <p14:creationId xmlns:p14="http://schemas.microsoft.com/office/powerpoint/2010/main" val="262441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Writing a BASH script to run STAR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https://github.com/alexdobin/STAR/blob/master/doc/STARmanual.pdf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1136" t="16396" r="59538" b="15408"/>
          <a:stretch/>
        </p:blipFill>
        <p:spPr>
          <a:xfrm>
            <a:off x="2625725" y="2272221"/>
            <a:ext cx="6940550" cy="45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4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Using STAR Options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--</a:t>
            </a:r>
            <a:r>
              <a:rPr lang="en-US" dirty="0" err="1"/>
              <a:t>genomeDir</a:t>
            </a:r>
            <a:endParaRPr lang="en-US" dirty="0"/>
          </a:p>
          <a:p>
            <a:r>
              <a:rPr lang="en-US" dirty="0"/>
              <a:t>--</a:t>
            </a:r>
            <a:r>
              <a:rPr lang="en-US" dirty="0" err="1"/>
              <a:t>runThreadN</a:t>
            </a:r>
            <a:endParaRPr lang="en-US" dirty="0"/>
          </a:p>
          <a:p>
            <a:r>
              <a:rPr lang="en-US" dirty="0"/>
              <a:t>--</a:t>
            </a:r>
            <a:r>
              <a:rPr lang="en-US" dirty="0" err="1"/>
              <a:t>readFilesIn</a:t>
            </a:r>
            <a:endParaRPr lang="en-US" dirty="0"/>
          </a:p>
          <a:p>
            <a:r>
              <a:rPr lang="en-US" dirty="0"/>
              <a:t>--</a:t>
            </a:r>
            <a:r>
              <a:rPr lang="en-US" dirty="0" err="1"/>
              <a:t>readFilesCommand</a:t>
            </a:r>
            <a:endParaRPr lang="en-US" dirty="0"/>
          </a:p>
          <a:p>
            <a:r>
              <a:rPr lang="en-US" dirty="0"/>
              <a:t>--</a:t>
            </a:r>
            <a:r>
              <a:rPr lang="en-US" dirty="0" err="1"/>
              <a:t>outFileNamePrefix</a:t>
            </a:r>
            <a:endParaRPr lang="en-US" dirty="0"/>
          </a:p>
          <a:p>
            <a:r>
              <a:rPr lang="en-US" b="1" dirty="0"/>
              <a:t>--</a:t>
            </a:r>
            <a:r>
              <a:rPr lang="en-US" b="1" dirty="0" err="1"/>
              <a:t>quantMode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489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quantmode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26" t="18373" r="54117" b="3548"/>
          <a:stretch/>
        </p:blipFill>
        <p:spPr>
          <a:xfrm>
            <a:off x="1522810" y="1968500"/>
            <a:ext cx="8764190" cy="46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Basics of UNIX command line</a:t>
            </a:r>
            <a:endParaRPr lang="en-US" dirty="0"/>
          </a:p>
          <a:p>
            <a:r>
              <a:rPr lang="en-CA" dirty="0"/>
              <a:t>Basics of SHELL scripting</a:t>
            </a:r>
            <a:endParaRPr lang="en-US" dirty="0"/>
          </a:p>
          <a:p>
            <a:r>
              <a:rPr lang="en-US" dirty="0"/>
              <a:t>Launching </a:t>
            </a:r>
            <a:r>
              <a:rPr lang="en-US" b="1" dirty="0" err="1">
                <a:solidFill>
                  <a:srgbClr val="FFFF00"/>
                </a:solidFill>
              </a:rPr>
              <a:t>qsub</a:t>
            </a:r>
            <a:r>
              <a:rPr lang="en-US" dirty="0"/>
              <a:t> jobs on Calcul Quebec clusters</a:t>
            </a:r>
          </a:p>
          <a:p>
            <a:r>
              <a:rPr lang="en-CA" dirty="0"/>
              <a:t>Run STAR on sample RNA </a:t>
            </a:r>
            <a:r>
              <a:rPr lang="en-CA" dirty="0" err="1"/>
              <a:t>seq</a:t>
            </a:r>
            <a:r>
              <a:rPr lang="en-CA" dirty="0"/>
              <a:t> data</a:t>
            </a:r>
          </a:p>
          <a:p>
            <a:r>
              <a:rPr lang="en-CA" dirty="0"/>
              <a:t>Run </a:t>
            </a:r>
            <a:r>
              <a:rPr lang="en-CA" dirty="0" err="1"/>
              <a:t>HTSeq</a:t>
            </a:r>
            <a:r>
              <a:rPr lang="en-CA" dirty="0"/>
              <a:t> on SAM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3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917" b="10938"/>
          <a:stretch/>
        </p:blipFill>
        <p:spPr>
          <a:xfrm>
            <a:off x="4099" y="328501"/>
            <a:ext cx="12191343" cy="609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7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CA" sz="3200" dirty="0"/>
              <a:t>Writing a BASH script to run </a:t>
            </a:r>
            <a:r>
              <a:rPr lang="en-CA" sz="3200" dirty="0" err="1"/>
              <a:t>HTSeq</a:t>
            </a:r>
            <a:endParaRPr lang="en-US" sz="3200" dirty="0"/>
          </a:p>
        </p:txBody>
      </p:sp>
      <p:pic>
        <p:nvPicPr>
          <p:cNvPr id="4" name="Picture 2" descr="_images/count_mod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8990"/>
            <a:ext cx="5953166" cy="534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56910" y="6581001"/>
            <a:ext cx="4240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http://www-huber.embl.de/users/anders/HTSeq/doc/count.html</a:t>
            </a:r>
          </a:p>
        </p:txBody>
      </p:sp>
      <p:sp>
        <p:nvSpPr>
          <p:cNvPr id="6" name="Oval 5"/>
          <p:cNvSpPr/>
          <p:nvPr/>
        </p:nvSpPr>
        <p:spPr>
          <a:xfrm>
            <a:off x="3569465" y="1237461"/>
            <a:ext cx="694062" cy="394938"/>
          </a:xfrm>
          <a:prstGeom prst="ellipse">
            <a:avLst/>
          </a:prstGeom>
          <a:solidFill>
            <a:srgbClr val="5B9BD5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40636" y="1113058"/>
            <a:ext cx="1130148" cy="508774"/>
          </a:xfrm>
          <a:prstGeom prst="ellipse">
            <a:avLst/>
          </a:prstGeom>
          <a:solidFill>
            <a:srgbClr val="FF00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/>
          <a:srcRect l="6024" t="12614" r="77833" b="12937"/>
          <a:stretch/>
        </p:blipFill>
        <p:spPr>
          <a:xfrm>
            <a:off x="7034647" y="1068990"/>
            <a:ext cx="4642907" cy="578901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19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8095" b="43254"/>
          <a:stretch/>
        </p:blipFill>
        <p:spPr>
          <a:xfrm>
            <a:off x="163396" y="336890"/>
            <a:ext cx="11786822" cy="589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Writing a PBS script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9020" b="63492"/>
          <a:stretch/>
        </p:blipFill>
        <p:spPr>
          <a:xfrm>
            <a:off x="1354633" y="1855297"/>
            <a:ext cx="8812824" cy="43130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2810" y="6107185"/>
            <a:ext cx="914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https://wiki.calculquebec.ca/w/Ex%C3%A9cuter_une_t%C3%A2che/en</a:t>
            </a:r>
          </a:p>
        </p:txBody>
      </p:sp>
    </p:spTree>
    <p:extLst>
      <p:ext uri="{BB962C8B-B14F-4D97-AF65-F5344CB8AC3E}">
        <p14:creationId xmlns:p14="http://schemas.microsoft.com/office/powerpoint/2010/main" val="1158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Launching jobs on the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>
                <a:solidFill>
                  <a:srgbClr val="FFFF00"/>
                </a:solidFill>
              </a:rPr>
              <a:t>qsub</a:t>
            </a:r>
            <a:r>
              <a:rPr lang="en-CA" dirty="0"/>
              <a:t> </a:t>
            </a:r>
            <a:r>
              <a:rPr lang="en-CA" dirty="0" err="1"/>
              <a:t>script.pbs</a:t>
            </a:r>
            <a:endParaRPr lang="en-CA" dirty="0"/>
          </a:p>
          <a:p>
            <a:r>
              <a:rPr lang="en-CA" dirty="0" err="1">
                <a:solidFill>
                  <a:srgbClr val="FFFF00"/>
                </a:solidFill>
              </a:rPr>
              <a:t>qstat</a:t>
            </a:r>
            <a:r>
              <a:rPr lang="en-CA" dirty="0">
                <a:solidFill>
                  <a:srgbClr val="FFFF00"/>
                </a:solidFill>
              </a:rPr>
              <a:t> -u </a:t>
            </a:r>
            <a:r>
              <a:rPr lang="en-CA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username</a:t>
            </a:r>
          </a:p>
          <a:p>
            <a:r>
              <a:rPr lang="en-CA" dirty="0" err="1">
                <a:solidFill>
                  <a:srgbClr val="FFFF00"/>
                </a:solidFill>
              </a:rPr>
              <a:t>qdel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/>
              <a:t>job_id</a:t>
            </a:r>
            <a:endParaRPr lang="en-CA" dirty="0"/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6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</a:t>
            </a:r>
            <a:r>
              <a:rPr lang="en-CA" dirty="0" err="1"/>
              <a:t>ressources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Unix less command navigation: </a:t>
            </a:r>
            <a:r>
              <a:rPr lang="en-CA" dirty="0">
                <a:hlinkClick r:id="rId2"/>
              </a:rPr>
              <a:t>http://www.thegeekstuff.com/2010/02/unix-less-command-10-tips-for-effective-navigation/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4" name="Picture 4" descr="Image result for Unix &amp; Perl to the resc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766" y="2843868"/>
            <a:ext cx="2572500" cy="367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4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Navigating a file system (UNIX)</a:t>
            </a:r>
            <a:endParaRPr lang="en-US" dirty="0"/>
          </a:p>
        </p:txBody>
      </p:sp>
      <p:pic>
        <p:nvPicPr>
          <p:cNvPr id="1026" name="Picture 2" descr="https://faculty1.coloradocollege.edu/~sburns/UnixTutorial/tree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91" y="1905000"/>
            <a:ext cx="6323479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8721967" y="2260879"/>
            <a:ext cx="2019718" cy="20096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10641203" y="2240782"/>
            <a:ext cx="1306286" cy="44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Volumes</a:t>
            </a:r>
            <a:endParaRPr lang="en-US" dirty="0"/>
          </a:p>
        </p:txBody>
      </p:sp>
      <p:pic>
        <p:nvPicPr>
          <p:cNvPr id="1028" name="Picture 4" descr="http://cdn.osxdaily.com/wp-content/uploads/2013/01/add-root-sidebar-finder-ma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2" y="1905000"/>
            <a:ext cx="5641930" cy="255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6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the terminal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99" b="70988"/>
          <a:stretch/>
        </p:blipFill>
        <p:spPr>
          <a:xfrm>
            <a:off x="574458" y="1905000"/>
            <a:ext cx="11185742" cy="2476500"/>
          </a:xfrm>
        </p:spPr>
      </p:pic>
    </p:spTree>
    <p:extLst>
      <p:ext uri="{BB962C8B-B14F-4D97-AF65-F5344CB8AC3E}">
        <p14:creationId xmlns:p14="http://schemas.microsoft.com/office/powerpoint/2010/main" val="82249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Login to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b="1" dirty="0"/>
              <a:t>Putty</a:t>
            </a:r>
          </a:p>
          <a:p>
            <a:r>
              <a:rPr lang="en-CA" sz="2000" dirty="0"/>
              <a:t>Host Name: </a:t>
            </a:r>
            <a:r>
              <a:rPr lang="en-CA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briaree.calculquebec.ca</a:t>
            </a:r>
          </a:p>
          <a:p>
            <a:r>
              <a:rPr lang="en-CA" sz="2000" dirty="0"/>
              <a:t>Port: </a:t>
            </a:r>
            <a:r>
              <a:rPr lang="en-CA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22</a:t>
            </a:r>
          </a:p>
          <a:p>
            <a:endParaRPr lang="en-CA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CA" sz="2000" b="1" dirty="0"/>
              <a:t>Unix</a:t>
            </a:r>
            <a:r>
              <a:rPr lang="en-CA" sz="2000" dirty="0"/>
              <a:t> </a:t>
            </a:r>
          </a:p>
          <a:p>
            <a:r>
              <a:rPr lang="en-CA" sz="2000" dirty="0" err="1"/>
              <a:t>ssh</a:t>
            </a:r>
            <a:r>
              <a:rPr lang="en-CA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username@briaree.calculquebec.ca</a:t>
            </a:r>
            <a:endParaRPr lang="en-CA" sz="2000" dirty="0"/>
          </a:p>
          <a:p>
            <a:pPr lvl="1"/>
            <a:endParaRPr lang="en-US" sz="1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51799" t="25967" r="36435" b="33242"/>
          <a:stretch/>
        </p:blipFill>
        <p:spPr>
          <a:xfrm>
            <a:off x="6313715" y="1066800"/>
            <a:ext cx="5225143" cy="50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5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Basic UNIX/LINUX command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>
                <a:solidFill>
                  <a:srgbClr val="FFFF00"/>
                </a:solidFill>
              </a:rPr>
              <a:t>pwd</a:t>
            </a:r>
            <a:r>
              <a:rPr lang="en-CA" dirty="0"/>
              <a:t> =&gt; </a:t>
            </a:r>
            <a:r>
              <a:rPr lang="en-CA" i="1" dirty="0"/>
              <a:t>print working directory</a:t>
            </a:r>
          </a:p>
          <a:p>
            <a:r>
              <a:rPr lang="en-CA" dirty="0">
                <a:solidFill>
                  <a:srgbClr val="FFFF00"/>
                </a:solidFill>
              </a:rPr>
              <a:t>cd</a:t>
            </a:r>
            <a:r>
              <a:rPr lang="en-CA" dirty="0"/>
              <a:t> =&gt; </a:t>
            </a:r>
            <a:r>
              <a:rPr lang="en-CA" i="1" dirty="0"/>
              <a:t>change directory</a:t>
            </a:r>
          </a:p>
          <a:p>
            <a:r>
              <a:rPr lang="en-CA" dirty="0">
                <a:solidFill>
                  <a:srgbClr val="FFFF00"/>
                </a:solidFill>
              </a:rPr>
              <a:t>ls</a:t>
            </a:r>
            <a:r>
              <a:rPr lang="en-CA" dirty="0"/>
              <a:t> =&gt; </a:t>
            </a:r>
            <a:r>
              <a:rPr lang="en-CA" i="1" dirty="0"/>
              <a:t>list</a:t>
            </a:r>
          </a:p>
          <a:p>
            <a:r>
              <a:rPr lang="en-CA" dirty="0">
                <a:solidFill>
                  <a:srgbClr val="FFFF00"/>
                </a:solidFill>
              </a:rPr>
              <a:t>less</a:t>
            </a:r>
            <a:r>
              <a:rPr lang="en-CA" dirty="0"/>
              <a:t> =&gt;  </a:t>
            </a:r>
            <a:r>
              <a:rPr lang="en-CA" i="1" dirty="0"/>
              <a:t>view files (doesn’t load the full file – best for large files)</a:t>
            </a:r>
            <a:endParaRPr lang="en-CA" dirty="0"/>
          </a:p>
          <a:p>
            <a:r>
              <a:rPr lang="en-CA" dirty="0">
                <a:solidFill>
                  <a:srgbClr val="FFFF00"/>
                </a:solidFill>
              </a:rPr>
              <a:t>more</a:t>
            </a:r>
            <a:r>
              <a:rPr lang="en-CA" dirty="0"/>
              <a:t> = &gt; </a:t>
            </a:r>
            <a:r>
              <a:rPr lang="en-CA" i="1" dirty="0"/>
              <a:t>view files (prints to terminal)</a:t>
            </a:r>
          </a:p>
          <a:p>
            <a:r>
              <a:rPr lang="en-CA" dirty="0">
                <a:solidFill>
                  <a:srgbClr val="FFFF00"/>
                </a:solidFill>
              </a:rPr>
              <a:t>man</a:t>
            </a:r>
            <a:r>
              <a:rPr lang="en-CA" dirty="0"/>
              <a:t> = &gt; </a:t>
            </a:r>
            <a:r>
              <a:rPr lang="en-CA" i="1" dirty="0"/>
              <a:t>manual</a:t>
            </a:r>
            <a:r>
              <a:rPr lang="en-CA" dirty="0"/>
              <a:t> </a:t>
            </a:r>
          </a:p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2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the terminal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08" b="69444"/>
          <a:stretch/>
        </p:blipFill>
        <p:spPr>
          <a:xfrm>
            <a:off x="1669099" y="2032000"/>
            <a:ext cx="9236506" cy="4000500"/>
          </a:xfrm>
        </p:spPr>
      </p:pic>
    </p:spTree>
    <p:extLst>
      <p:ext uri="{BB962C8B-B14F-4D97-AF65-F5344CB8AC3E}">
        <p14:creationId xmlns:p14="http://schemas.microsoft.com/office/powerpoint/2010/main" val="16023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Renaming, creating and deleting files &amp; 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rgbClr val="FFFF00"/>
                </a:solidFill>
              </a:rPr>
              <a:t>mv</a:t>
            </a:r>
            <a:r>
              <a:rPr lang="en-CA" dirty="0"/>
              <a:t> =&gt; rename or move file to a new location</a:t>
            </a:r>
          </a:p>
          <a:p>
            <a:r>
              <a:rPr lang="en-CA" dirty="0" err="1">
                <a:solidFill>
                  <a:srgbClr val="FFFF00"/>
                </a:solidFill>
              </a:rPr>
              <a:t>cp</a:t>
            </a:r>
            <a:r>
              <a:rPr lang="en-CA" dirty="0"/>
              <a:t> =&gt; copying files</a:t>
            </a:r>
          </a:p>
          <a:p>
            <a:r>
              <a:rPr lang="en-CA" dirty="0" err="1">
                <a:solidFill>
                  <a:srgbClr val="FFFF00"/>
                </a:solidFill>
              </a:rPr>
              <a:t>mkdir</a:t>
            </a:r>
            <a:r>
              <a:rPr lang="en-CA" dirty="0"/>
              <a:t> =&gt; create a new directory</a:t>
            </a:r>
          </a:p>
          <a:p>
            <a:r>
              <a:rPr lang="en-CA" dirty="0" err="1">
                <a:solidFill>
                  <a:srgbClr val="FFFF00"/>
                </a:solidFill>
              </a:rPr>
              <a:t>rm</a:t>
            </a:r>
            <a:r>
              <a:rPr lang="en-CA" dirty="0"/>
              <a:t> =&gt; remove files &amp; directories (delete forever – no trash bin)</a:t>
            </a:r>
          </a:p>
          <a:p>
            <a:r>
              <a:rPr lang="en-CA" dirty="0" err="1">
                <a:solidFill>
                  <a:srgbClr val="FFFF00"/>
                </a:solidFill>
              </a:rPr>
              <a:t>rmdir</a:t>
            </a:r>
            <a:r>
              <a:rPr lang="en-CA" dirty="0"/>
              <a:t> =&gt; removes empty directories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 the terminal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62" b="51852"/>
          <a:stretch/>
        </p:blipFill>
        <p:spPr>
          <a:xfrm>
            <a:off x="1522810" y="1752599"/>
            <a:ext cx="9335690" cy="4977759"/>
          </a:xfrm>
        </p:spPr>
      </p:pic>
    </p:spTree>
    <p:extLst>
      <p:ext uri="{BB962C8B-B14F-4D97-AF65-F5344CB8AC3E}">
        <p14:creationId xmlns:p14="http://schemas.microsoft.com/office/powerpoint/2010/main" val="27828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gital Blue Tunnel">
    <a:dk1>
      <a:srgbClr val="000000"/>
    </a:dk1>
    <a:lt1>
      <a:sysClr val="window" lastClr="FFFFFF"/>
    </a:lt1>
    <a:dk2>
      <a:srgbClr val="001027"/>
    </a:dk2>
    <a:lt2>
      <a:srgbClr val="C1EBF7"/>
    </a:lt2>
    <a:accent1>
      <a:srgbClr val="56C5FF"/>
    </a:accent1>
    <a:accent2>
      <a:srgbClr val="4BB836"/>
    </a:accent2>
    <a:accent3>
      <a:srgbClr val="F8B004"/>
    </a:accent3>
    <a:accent4>
      <a:srgbClr val="972ACD"/>
    </a:accent4>
    <a:accent5>
      <a:srgbClr val="F86E24"/>
    </a:accent5>
    <a:accent6>
      <a:srgbClr val="DB30C7"/>
    </a:accent6>
    <a:hlink>
      <a:srgbClr val="F8B004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15012</TotalTime>
  <Words>371</Words>
  <Application>Microsoft Office PowerPoint</Application>
  <PresentationFormat>Widescreen</PresentationFormat>
  <Paragraphs>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Corbel</vt:lpstr>
      <vt:lpstr>Digital Blue Tunnel 16x9</vt:lpstr>
      <vt:lpstr>Aligning your reads to the genome: from FastQ to raw counts</vt:lpstr>
      <vt:lpstr>Outline</vt:lpstr>
      <vt:lpstr>Navigating a file system (UNIX)</vt:lpstr>
      <vt:lpstr>In the terminal</vt:lpstr>
      <vt:lpstr>Login to cluster</vt:lpstr>
      <vt:lpstr>Basic UNIX/LINUX command lines</vt:lpstr>
      <vt:lpstr>In the terminal</vt:lpstr>
      <vt:lpstr>Renaming, creating and deleting files &amp; directories</vt:lpstr>
      <vt:lpstr>In the terminal</vt:lpstr>
      <vt:lpstr>In the terminal</vt:lpstr>
      <vt:lpstr>Command options</vt:lpstr>
      <vt:lpstr>In the terminal</vt:lpstr>
      <vt:lpstr>Environment variables</vt:lpstr>
      <vt:lpstr>In the terminal</vt:lpstr>
      <vt:lpstr>Creating/running a simple BASH script</vt:lpstr>
      <vt:lpstr>In the terminal</vt:lpstr>
      <vt:lpstr>Writing a BASH script to run STAR</vt:lpstr>
      <vt:lpstr>Using STAR Options</vt:lpstr>
      <vt:lpstr>quantmode</vt:lpstr>
      <vt:lpstr>PowerPoint Presentation</vt:lpstr>
      <vt:lpstr>Writing a BASH script to run HTSeq</vt:lpstr>
      <vt:lpstr>PowerPoint Presentation</vt:lpstr>
      <vt:lpstr>Writing a PBS script</vt:lpstr>
      <vt:lpstr>Launching jobs on the cluster</vt:lpstr>
      <vt:lpstr>Other ressources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Radia Johnson</dc:creator>
  <cp:lastModifiedBy>Radia Johnson</cp:lastModifiedBy>
  <cp:revision>26</cp:revision>
  <dcterms:created xsi:type="dcterms:W3CDTF">2016-10-24T16:59:06Z</dcterms:created>
  <dcterms:modified xsi:type="dcterms:W3CDTF">2016-11-14T18:03:34Z</dcterms:modified>
</cp:coreProperties>
</file>